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26" r:id="rId17"/>
    <p:sldId id="327" r:id="rId18"/>
    <p:sldId id="328" r:id="rId19"/>
    <p:sldId id="325" r:id="rId20"/>
    <p:sldId id="324" r:id="rId21"/>
    <p:sldId id="300" r:id="rId22"/>
    <p:sldId id="294" r:id="rId23"/>
    <p:sldId id="297" r:id="rId24"/>
    <p:sldId id="301" r:id="rId25"/>
    <p:sldId id="302" r:id="rId26"/>
    <p:sldId id="308" r:id="rId27"/>
    <p:sldId id="306" r:id="rId28"/>
    <p:sldId id="310" r:id="rId29"/>
    <p:sldId id="311" r:id="rId30"/>
    <p:sldId id="322" r:id="rId31"/>
    <p:sldId id="323" r:id="rId32"/>
    <p:sldId id="329" r:id="rId33"/>
    <p:sldId id="330" r:id="rId34"/>
    <p:sldId id="331" r:id="rId35"/>
    <p:sldId id="309" r:id="rId36"/>
    <p:sldId id="312" r:id="rId37"/>
    <p:sldId id="303" r:id="rId38"/>
    <p:sldId id="304" r:id="rId39"/>
    <p:sldId id="305" r:id="rId40"/>
    <p:sldId id="313" r:id="rId41"/>
    <p:sldId id="288" r:id="rId42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2917" autoAdjust="0"/>
  </p:normalViewPr>
  <p:slideViewPr>
    <p:cSldViewPr snapToGrid="0">
      <p:cViewPr varScale="1">
        <p:scale>
          <a:sx n="92" d="100"/>
          <a:sy n="92" d="100"/>
        </p:scale>
        <p:origin x="828" y="78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28/03/2019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9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docs/Web/JavaScript/Reference/Objets_globaux/Arra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balise </a:t>
            </a:r>
            <a:r>
              <a:rPr lang="fr-FR" sz="1300" dirty="0">
                <a:solidFill>
                  <a:schemeClr val="accent3"/>
                </a:solidFill>
                <a:latin typeface="Consolas" panose="020B0609020204030204" pitchFamily="49" charset="0"/>
              </a:rPr>
              <a:t>&lt;p id="description"&gt;&lt;/p&gt;</a:t>
            </a:r>
            <a:r>
              <a:rPr lang="fr-FR" sz="1400" dirty="0">
                <a:solidFill>
                  <a:schemeClr val="accent3"/>
                </a:solidFill>
              </a:rPr>
              <a:t>  à votre page HTML</a:t>
            </a:r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2" y="1053168"/>
            <a:ext cx="8468590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méthode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méthode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coord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dirty="0">
                <a:solidFill>
                  <a:schemeClr val="accent3"/>
                </a:solidFill>
              </a:rPr>
              <a:t>à la classe 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59334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méthode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méthode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939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Syntaxe :</a:t>
            </a:r>
          </a:p>
          <a:p>
            <a:pPr marL="153396" lvl="1" indent="0">
              <a:buNone/>
            </a:pP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	[element0, element1, ...,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(element0, element1[, ...[,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]])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arrayLength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F6C16D-521D-4B5A-AB75-B0EDFCF46F2F}"/>
              </a:ext>
            </a:extLst>
          </p:cNvPr>
          <p:cNvSpPr/>
          <p:nvPr/>
        </p:nvSpPr>
        <p:spPr>
          <a:xfrm>
            <a:off x="571500" y="2172787"/>
            <a:ext cx="8572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Déclaration d'un tableaux [...]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1 er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"Pierre"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"Artisan"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"7, rue Victor Hugo"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"93100 Montreuil"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2.439568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48.859413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virgule comme séparateur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 // 2nd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"Médecin"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"169, rue de Bellevue"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"92700 Colombes"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2.236667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48.919502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pas de virgule car dernier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nombre d'élément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36105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Utiliser la console de </a:t>
            </a:r>
            <a:r>
              <a:rPr lang="fr-FR" dirty="0" err="1">
                <a:solidFill>
                  <a:schemeClr val="tx1"/>
                </a:solidFill>
              </a:rPr>
              <a:t>debugg</a:t>
            </a:r>
            <a:r>
              <a:rPr lang="fr-FR" dirty="0">
                <a:solidFill>
                  <a:schemeClr val="tx1"/>
                </a:solidFill>
              </a:rPr>
              <a:t> pour inspecter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 point d’arrêt, avancer pas à pas </a:t>
            </a:r>
            <a:r>
              <a:rPr lang="fr-FR" sz="1400" b="1" dirty="0">
                <a:solidFill>
                  <a:schemeClr val="accent3"/>
                </a:solidFill>
              </a:rPr>
              <a:t>F10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EBCAB-A626-470C-A5AA-1328B8DE45E7}"/>
              </a:ext>
            </a:extLst>
          </p:cNvPr>
          <p:cNvSpPr/>
          <p:nvPr/>
        </p:nvSpPr>
        <p:spPr>
          <a:xfrm>
            <a:off x="571502" y="1109598"/>
            <a:ext cx="7982418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Ajouter un élément : </a:t>
            </a:r>
            <a:r>
              <a:rPr lang="fr-FR" sz="1150" b="1" dirty="0">
                <a:solidFill>
                  <a:srgbClr val="008000"/>
                </a:solidFill>
                <a:latin typeface="Consolas" panose="020B0609020204030204" pitchFamily="49" charset="0"/>
              </a:rPr>
              <a:t>push</a:t>
            </a:r>
            <a:endParaRPr lang="fr-FR" sz="11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monTableau.push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"Jack"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54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"Technicien"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adresse de mon objet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street: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"37, avenue Carnot"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city: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"94230 Cachan"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x: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2.327411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y: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48.798287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692D04-3ACC-422F-9F8D-7BD2E3AB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16" y="2707982"/>
            <a:ext cx="5010150" cy="971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37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/>
              <a:t>[…]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4E890A-B673-4BE6-B43E-B41DBC39DE94}"/>
              </a:ext>
            </a:extLst>
          </p:cNvPr>
          <p:cNvSpPr/>
          <p:nvPr/>
        </p:nvSpPr>
        <p:spPr>
          <a:xfrm>
            <a:off x="498762" y="1107621"/>
            <a:ext cx="8024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Accèder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].nom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modifier une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myArray.shift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premier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myArray.pop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dernier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 tableau, boucle for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monTableau.length;i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"indice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 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[i].nom);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137DF1-AE3F-4777-8204-64CC5CED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43" y="3415945"/>
            <a:ext cx="4099849" cy="1523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ABA73E-66D4-43AC-9933-387AA2440AD3}"/>
              </a:ext>
            </a:extLst>
          </p:cNvPr>
          <p:cNvSpPr/>
          <p:nvPr/>
        </p:nvSpPr>
        <p:spPr>
          <a:xfrm>
            <a:off x="5542538" y="2015561"/>
            <a:ext cx="31692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hlinkClick r:id="rId3"/>
              </a:rPr>
              <a:t>https://developer.mozilla.org/fr/docs/Web/JavaScript/Reference/Objets_globaux/Array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426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conditions </a:t>
            </a:r>
            <a:r>
              <a:rPr lang="fr-FR" b="0" i="0" dirty="0"/>
              <a:t>if … </a:t>
            </a:r>
            <a:r>
              <a:rPr lang="fr-FR" b="0" i="0" dirty="0" err="1"/>
              <a:t>else</a:t>
            </a:r>
            <a:r>
              <a:rPr lang="fr-FR" b="0" i="0" dirty="0"/>
              <a:t> …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47514"/>
            <a:ext cx="7952050" cy="150964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Les conditions permettent d’obtenir un résultat </a:t>
            </a:r>
            <a:r>
              <a:rPr lang="fr-FR" b="1" dirty="0">
                <a:solidFill>
                  <a:schemeClr val="tx1"/>
                </a:solidFill>
              </a:rPr>
              <a:t>vrai</a:t>
            </a:r>
            <a:r>
              <a:rPr lang="fr-FR" dirty="0">
                <a:solidFill>
                  <a:schemeClr val="tx1"/>
                </a:solidFill>
              </a:rPr>
              <a:t> ou </a:t>
            </a:r>
            <a:r>
              <a:rPr lang="fr-FR" b="1" dirty="0">
                <a:solidFill>
                  <a:schemeClr val="tx1"/>
                </a:solidFill>
              </a:rPr>
              <a:t>faux</a:t>
            </a:r>
            <a:r>
              <a:rPr lang="fr-FR" dirty="0">
                <a:solidFill>
                  <a:schemeClr val="tx1"/>
                </a:solidFill>
              </a:rPr>
              <a:t> : booléen</a:t>
            </a:r>
          </a:p>
          <a:p>
            <a:pPr marL="306792" lvl="2" indent="0">
              <a:buNone/>
            </a:pPr>
            <a:r>
              <a:rPr lang="fr-FR" sz="13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if (condition)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vraie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else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fausse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16DD-F6AB-465C-AA31-4E20C019D571}"/>
              </a:ext>
            </a:extLst>
          </p:cNvPr>
          <p:cNvSpPr/>
          <p:nvPr/>
        </p:nvSpPr>
        <p:spPr>
          <a:xfrm>
            <a:off x="571501" y="2657158"/>
            <a:ext cx="8298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les éléments du tableau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monTableau.length;i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ET Logique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moins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plus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"propriétaire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RAPPEL !!!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47513"/>
            <a:ext cx="8572500" cy="3229505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1"/>
                </a:solidFill>
              </a:rPr>
              <a:t>Mots clés / déclarations :</a:t>
            </a:r>
          </a:p>
          <a:p>
            <a:pPr lvl="2">
              <a:lnSpc>
                <a:spcPct val="100000"/>
              </a:lnSpc>
            </a:pP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let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(es6) ou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variable</a:t>
            </a:r>
          </a:p>
          <a:p>
            <a:pPr lvl="2">
              <a:lnSpc>
                <a:spcPct val="100000"/>
              </a:lnSpc>
            </a:pPr>
            <a:r>
              <a:rPr lang="fr-FR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//instructions de la 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fonction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//propriétés et méthodes de l’objet</a:t>
            </a:r>
            <a:r>
              <a:rPr lang="fr-FR" sz="1300" i="1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créer un nouvel objet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nomDeMaClasse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instancier un objet provenant d’une classe 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monTableau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[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//éléments de mon tableau séparés d’une ‘,’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  <a:r>
              <a:rPr lang="fr-F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 tableau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Les objets instanciés contiennent 3 choses :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Un constructeur</a:t>
            </a:r>
            <a:r>
              <a:rPr lang="fr-FR" dirty="0">
                <a:solidFill>
                  <a:schemeClr val="bg2"/>
                </a:solidFill>
              </a:rPr>
              <a:t> : initialise l’état initial de l’objet (</a:t>
            </a:r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Des propriétés</a:t>
            </a:r>
            <a:r>
              <a:rPr lang="fr-FR" dirty="0">
                <a:solidFill>
                  <a:schemeClr val="bg2"/>
                </a:solidFill>
              </a:rPr>
              <a:t> : clé / valeur</a:t>
            </a:r>
          </a:p>
          <a:p>
            <a:pPr lvl="2"/>
            <a:r>
              <a:rPr lang="fr-FR" b="1" dirty="0">
                <a:solidFill>
                  <a:schemeClr val="bg2"/>
                </a:solidFill>
              </a:rPr>
              <a:t>Des méthodes</a:t>
            </a:r>
            <a:r>
              <a:rPr lang="fr-FR" dirty="0">
                <a:solidFill>
                  <a:schemeClr val="bg2"/>
                </a:solidFill>
              </a:rPr>
              <a:t> : fonctions associées à l’objet</a:t>
            </a:r>
          </a:p>
          <a:p>
            <a:endParaRPr lang="fr-FR" dirty="0"/>
          </a:p>
          <a:p>
            <a:r>
              <a:rPr lang="fr-FR" dirty="0"/>
              <a:t>Les événements permettent de déclencher une fonction selon une action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623889" y="1900730"/>
            <a:ext cx="7635528" cy="287798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sz="1100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Afficher une popup </a:t>
            </a:r>
            <a:r>
              <a:rPr lang="fr-FR" sz="1300" i="0" dirty="0" err="1">
                <a:solidFill>
                  <a:srgbClr val="8E9295"/>
                </a:solidFill>
              </a:rPr>
              <a:t>ol.Overlay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endParaRPr lang="fr-FR" sz="1100" i="0" dirty="0">
              <a:solidFill>
                <a:srgbClr val="8E9295"/>
              </a:solidFill>
            </a:endParaRPr>
          </a:p>
          <a:p>
            <a:r>
              <a:rPr lang="fr-FR" sz="1900" b="1" dirty="0">
                <a:solidFill>
                  <a:schemeClr val="tx1"/>
                </a:solidFill>
              </a:rPr>
              <a:t>Sauvegarder ses sources</a:t>
            </a:r>
          </a:p>
          <a:p>
            <a:pPr marL="337471" lvl="1" indent="0">
              <a:buNone/>
            </a:pPr>
            <a:r>
              <a:rPr lang="fr-FR" dirty="0"/>
              <a:t>Solution de versioning </a:t>
            </a:r>
            <a:r>
              <a:rPr lang="fr-FR" sz="1300" i="0" dirty="0">
                <a:solidFill>
                  <a:srgbClr val="8E9295"/>
                </a:solidFill>
              </a:rPr>
              <a:t>GitHub</a:t>
            </a:r>
          </a:p>
          <a:p>
            <a:pPr marL="337471" lvl="1" indent="0">
              <a:buNone/>
            </a:pPr>
            <a:endParaRPr lang="fr-FR" sz="1100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</a:t>
            </a:r>
            <a:r>
              <a:rPr 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4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Dans </a:t>
            </a:r>
            <a:r>
              <a:rPr lang="fr-FR" sz="1400" b="1" dirty="0">
                <a:solidFill>
                  <a:schemeClr val="accent3"/>
                </a:solidFill>
              </a:rPr>
              <a:t>script.js</a:t>
            </a:r>
            <a:r>
              <a:rPr lang="fr-FR" sz="1400" dirty="0">
                <a:solidFill>
                  <a:schemeClr val="accent3"/>
                </a:solidFill>
              </a:rPr>
              <a:t>, créer un nouveau control </a:t>
            </a:r>
            <a:r>
              <a:rPr lang="fr-FR" sz="1400" dirty="0" err="1">
                <a:solidFill>
                  <a:srgbClr val="8E9295"/>
                </a:solidFill>
              </a:rPr>
              <a:t>ol.control.MousePosition</a:t>
            </a:r>
            <a:r>
              <a:rPr lang="fr-FR" sz="14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</a:t>
            </a:r>
            <a:r>
              <a:rPr lang="fr-FR" sz="14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400" dirty="0">
                <a:solidFill>
                  <a:schemeClr val="accent3"/>
                </a:solidFill>
              </a:rPr>
              <a:t> à la liste des </a:t>
            </a:r>
            <a:r>
              <a:rPr lang="fr-FR" sz="1400" dirty="0" err="1">
                <a:solidFill>
                  <a:schemeClr val="accent3"/>
                </a:solidFill>
              </a:rPr>
              <a:t>controls</a:t>
            </a:r>
            <a:r>
              <a:rPr lang="fr-FR" sz="14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64745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3816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les « </a:t>
            </a:r>
            <a:r>
              <a:rPr lang="fr-FR" sz="1400" dirty="0" err="1">
                <a:solidFill>
                  <a:schemeClr val="accent3"/>
                </a:solidFill>
              </a:rPr>
              <a:t>checkbox</a:t>
            </a:r>
            <a:r>
              <a:rPr lang="fr-FR" sz="14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400" u="sng" dirty="0">
                <a:solidFill>
                  <a:schemeClr val="accent3"/>
                </a:solidFill>
              </a:rPr>
              <a:t>false</a:t>
            </a:r>
            <a:r>
              <a:rPr lang="fr-FR" sz="1400" dirty="0">
                <a:solidFill>
                  <a:schemeClr val="accent3"/>
                </a:solidFill>
              </a:rPr>
              <a:t> pour la couche WMTS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Propriété </a:t>
            </a:r>
            <a:r>
              <a:rPr lang="fr-FR" b="1" dirty="0">
                <a:solidFill>
                  <a:schemeClr val="accent3"/>
                </a:solidFill>
              </a:rPr>
              <a:t>visible</a:t>
            </a:r>
            <a:r>
              <a:rPr lang="fr-FR" dirty="0">
                <a:solidFill>
                  <a:schemeClr val="accent3"/>
                </a:solidFill>
              </a:rPr>
              <a:t> de l’objet </a:t>
            </a:r>
            <a:r>
              <a:rPr lang="fr-FR" dirty="0" err="1"/>
              <a:t>ol.source.WMTS</a:t>
            </a:r>
            <a:endParaRPr lang="fr-FR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400" dirty="0" err="1">
                <a:solidFill>
                  <a:schemeClr val="accent3"/>
                </a:solidFill>
              </a:rPr>
              <a:t>orthophoto</a:t>
            </a:r>
            <a:endParaRPr lang="fr-FR" sz="1400" dirty="0">
              <a:solidFill>
                <a:schemeClr val="accent3"/>
              </a:solidFill>
            </a:endParaRPr>
          </a:p>
          <a:p>
            <a:pPr lvl="2"/>
            <a:r>
              <a:rPr lang="fr-FR" dirty="0">
                <a:solidFill>
                  <a:schemeClr val="accent3"/>
                </a:solidFill>
              </a:rPr>
              <a:t>Propriété </a:t>
            </a:r>
            <a:r>
              <a:rPr lang="fr-FR" b="1" dirty="0" err="1">
                <a:solidFill>
                  <a:schemeClr val="accent3"/>
                </a:solidFill>
              </a:rPr>
              <a:t>opacity</a:t>
            </a:r>
            <a:r>
              <a:rPr lang="fr-FR" dirty="0">
                <a:solidFill>
                  <a:schemeClr val="accent3"/>
                </a:solidFill>
              </a:rPr>
              <a:t> de l’objet </a:t>
            </a:r>
            <a:r>
              <a:rPr lang="fr-FR" dirty="0" err="1"/>
              <a:t>ol.source.TileArcGISRest</a:t>
            </a:r>
            <a:endParaRPr lang="fr-FR" dirty="0"/>
          </a:p>
          <a:p>
            <a:pPr lvl="2"/>
            <a:endParaRPr lang="fr-FR" dirty="0">
              <a:solidFill>
                <a:schemeClr val="accent3"/>
              </a:solidFill>
            </a:endParaRPr>
          </a:p>
          <a:p>
            <a:pPr lvl="2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33570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141328" y="3643047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522326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553" y="2988482"/>
            <a:ext cx="3600636" cy="202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500" y="1058689"/>
            <a:ext cx="6117107" cy="305357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Créer la fonction </a:t>
            </a:r>
            <a:r>
              <a:rPr lang="fr-FR" sz="1400" b="1" dirty="0" err="1">
                <a:solidFill>
                  <a:schemeClr val="accent3"/>
                </a:solidFill>
              </a:rPr>
              <a:t>setVisibility</a:t>
            </a:r>
            <a:r>
              <a:rPr lang="fr-FR" sz="1400" b="1" dirty="0">
                <a:solidFill>
                  <a:schemeClr val="accent3"/>
                </a:solidFill>
              </a:rPr>
              <a:t>(</a:t>
            </a:r>
            <a:r>
              <a:rPr lang="fr-FR" sz="1400" b="1" dirty="0" err="1">
                <a:solidFill>
                  <a:schemeClr val="accent3"/>
                </a:solidFill>
              </a:rPr>
              <a:t>checkbox</a:t>
            </a:r>
            <a:r>
              <a:rPr lang="fr-FR" sz="1400" b="1" dirty="0">
                <a:solidFill>
                  <a:schemeClr val="accent3"/>
                </a:solidFill>
              </a:rPr>
              <a:t>)</a:t>
            </a:r>
            <a:r>
              <a:rPr lang="fr-FR" sz="14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41379" y="1259334"/>
            <a:ext cx="3730621" cy="3808735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5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8" y="1543171"/>
            <a:ext cx="3730621" cy="28338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400" dirty="0">
                <a:solidFill>
                  <a:schemeClr val="accent3"/>
                </a:solidFill>
              </a:rPr>
              <a:t>Utiliser le debugger (</a:t>
            </a:r>
            <a:r>
              <a:rPr lang="fr-FR" sz="1400" b="1" dirty="0">
                <a:solidFill>
                  <a:srgbClr val="8E9295"/>
                </a:solidFill>
              </a:rPr>
              <a:t>F12</a:t>
            </a:r>
            <a:r>
              <a:rPr lang="fr-FR" sz="14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3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300" dirty="0">
                <a:solidFill>
                  <a:schemeClr val="accent3"/>
                </a:solidFill>
              </a:rPr>
              <a:t>Inspecter l’objet </a:t>
            </a:r>
            <a:r>
              <a:rPr lang="fr-FR" sz="1300" b="1" dirty="0">
                <a:solidFill>
                  <a:schemeClr val="accent3"/>
                </a:solidFill>
              </a:rPr>
              <a:t>layer</a:t>
            </a:r>
            <a:r>
              <a:rPr lang="fr-FR" sz="1300" dirty="0">
                <a:solidFill>
                  <a:schemeClr val="accent3"/>
                </a:solidFill>
              </a:rPr>
              <a:t> dans la boucle </a:t>
            </a:r>
            <a:r>
              <a:rPr lang="fr-FR" sz="1300" b="1" dirty="0" err="1">
                <a:solidFill>
                  <a:schemeClr val="accent3"/>
                </a:solidFill>
              </a:rPr>
              <a:t>forEach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pour la couche vecteur</a:t>
            </a: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08" y="2571750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63E7A-408E-4FC2-A7C1-671203BB744F}"/>
              </a:ext>
            </a:extLst>
          </p:cNvPr>
          <p:cNvSpPr/>
          <p:nvPr/>
        </p:nvSpPr>
        <p:spPr>
          <a:xfrm>
            <a:off x="571501" y="1429957"/>
            <a:ext cx="7466748" cy="323165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avec une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style 'Icon'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}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75432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49" y="3346969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des entités à la couche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0BDC9-6108-4017-8ABA-A6F5E1B715DD}"/>
              </a:ext>
            </a:extLst>
          </p:cNvPr>
          <p:cNvSpPr/>
          <p:nvPr/>
        </p:nvSpPr>
        <p:spPr>
          <a:xfrm>
            <a:off x="571501" y="1458587"/>
            <a:ext cx="7466748" cy="341632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des entités à la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monTableau.forEach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&lt;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Array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&gt;.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forEach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(ES6) : parcours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Créer une nouvelle entité pour chaque élément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element.adresse.coordinate.x,element.adresse.coordinate.y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)),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Appliquer le style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à la source de la couche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vectorLayer.getSource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addFeature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 bloc HTML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l’objet JavaScript et l’ajouter à la carte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1000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la fonction pour fermer la popup au clic sur X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7DB62-17C1-41A3-959A-765C7A3F11AC}"/>
              </a:ext>
            </a:extLst>
          </p:cNvPr>
          <p:cNvSpPr/>
          <p:nvPr/>
        </p:nvSpPr>
        <p:spPr>
          <a:xfrm>
            <a:off x="274106" y="1384829"/>
            <a:ext cx="8279814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popup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closePopup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X fermer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"popup-content"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Contenu de la popup--&gt;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EF2C4-EF91-4711-ADA9-11383CC80E2E}"/>
              </a:ext>
            </a:extLst>
          </p:cNvPr>
          <p:cNvSpPr/>
          <p:nvPr/>
        </p:nvSpPr>
        <p:spPr>
          <a:xfrm>
            <a:off x="274106" y="2450495"/>
            <a:ext cx="7466748" cy="127727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objet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pour ancrer la popup sur la carte.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popup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&lt;div&gt;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(popup);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508A4-E2DD-48A1-B92B-5CEED9FABFB8}"/>
              </a:ext>
            </a:extLst>
          </p:cNvPr>
          <p:cNvSpPr/>
          <p:nvPr/>
        </p:nvSpPr>
        <p:spPr>
          <a:xfrm>
            <a:off x="274106" y="4026698"/>
            <a:ext cx="6241616" cy="83099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Fermer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masquer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fr-FR" dirty="0"/>
              <a:t>Modifier l’événement clic sur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3DA5C-40E5-4CD9-BA1E-5BBC5DE1BCED}"/>
              </a:ext>
            </a:extLst>
          </p:cNvPr>
          <p:cNvSpPr/>
          <p:nvPr/>
        </p:nvSpPr>
        <p:spPr>
          <a:xfrm>
            <a:off x="571501" y="1360642"/>
            <a:ext cx="7466749" cy="360098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évènement click sur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Récupérer l'entité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map.forEachFeatureAtPixel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event.pixel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  return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Si une entité retournée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getCoordinates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Position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//Contenu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'popup-content'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innerHTML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    "&lt;p style='margin:0'&gt;"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).replace(</a:t>
            </a:r>
            <a:r>
              <a:rPr lang="fr-FR" sz="1200" dirty="0">
                <a:solidFill>
                  <a:srgbClr val="D16969"/>
                </a:solidFill>
                <a:latin typeface="Consolas" panose="020B0609020204030204" pitchFamily="49" charset="0"/>
              </a:rPr>
              <a:t>/\n/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g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'&lt;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)+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"&lt;/p&gt;"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!=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popup ouverte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Afficher les coordonnées </a:t>
            </a:r>
            <a:r>
              <a:rPr lang="fr-FR" dirty="0" err="1"/>
              <a:t>x,y</a:t>
            </a:r>
            <a:r>
              <a:rPr lang="fr-FR" dirty="0"/>
              <a:t> </a:t>
            </a:r>
          </a:p>
          <a:p>
            <a:pPr marL="153396" lvl="1" indent="0">
              <a:buNone/>
            </a:pPr>
            <a:r>
              <a:rPr lang="fr-FR" sz="1700" dirty="0">
                <a:solidFill>
                  <a:schemeClr val="tx1"/>
                </a:solidFill>
              </a:rPr>
              <a:t>dans la popup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84" y="2054127"/>
            <a:ext cx="5065280" cy="29119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2AC41B-360C-4708-A7D4-3564567BB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0" y="3248241"/>
            <a:ext cx="3042227" cy="171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600" dirty="0">
                <a:hlinkClick r:id="rId2"/>
              </a:rPr>
              <a:t>https://github.com/</a:t>
            </a:r>
            <a:endParaRPr lang="fr-FR" sz="1600" dirty="0"/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400" b="1" dirty="0" err="1">
                <a:solidFill>
                  <a:schemeClr val="accent3"/>
                </a:solidFill>
              </a:rPr>
              <a:t>Create</a:t>
            </a:r>
            <a:r>
              <a:rPr lang="fr-FR" sz="1400" b="1" dirty="0">
                <a:solidFill>
                  <a:schemeClr val="accent3"/>
                </a:solidFill>
              </a:rPr>
              <a:t> a New Repository on </a:t>
            </a:r>
            <a:r>
              <a:rPr lang="fr-FR" sz="1400" b="1" dirty="0" err="1">
                <a:solidFill>
                  <a:schemeClr val="accent3"/>
                </a:solidFill>
              </a:rPr>
              <a:t>your</a:t>
            </a:r>
            <a:r>
              <a:rPr lang="fr-FR" sz="14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2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2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2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Modifier un fichier et </a:t>
            </a:r>
            <a:r>
              <a:rPr lang="fr-FR" sz="1400" b="1" dirty="0">
                <a:solidFill>
                  <a:schemeClr val="accent3"/>
                </a:solidFill>
              </a:rPr>
              <a:t>Commit to master</a:t>
            </a:r>
            <a:r>
              <a:rPr lang="fr-FR" sz="14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Release → </a:t>
            </a:r>
            <a:r>
              <a:rPr lang="fr-FR" sz="1400" b="1" dirty="0" err="1">
                <a:solidFill>
                  <a:schemeClr val="accent3"/>
                </a:solidFill>
              </a:rPr>
              <a:t>Create</a:t>
            </a:r>
            <a:r>
              <a:rPr lang="fr-FR" sz="14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2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2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Sauvegarder ses sources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Utiliser une solution de versioning </a:t>
            </a:r>
            <a:r>
              <a:rPr lang="fr-FR" b="0" i="0" dirty="0"/>
              <a:t>GitHub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sz="1300" dirty="0"/>
              <a:t>nécessite </a:t>
            </a:r>
            <a:r>
              <a:rPr lang="fr-FR" sz="1300" dirty="0" err="1"/>
              <a:t>nodeJS</a:t>
            </a:r>
            <a:endParaRPr lang="fr-FR" sz="13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300" dirty="0">
                <a:solidFill>
                  <a:schemeClr val="accent3"/>
                </a:solidFill>
              </a:rPr>
              <a:t>3D web apps – </a:t>
            </a:r>
            <a:r>
              <a:rPr lang="fr-FR" sz="1300" dirty="0" err="1">
                <a:solidFill>
                  <a:schemeClr val="accent3"/>
                </a:solidFill>
              </a:rPr>
              <a:t>Arcgis</a:t>
            </a:r>
            <a:r>
              <a:rPr lang="fr-FR" sz="13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            </a:t>
            </a:r>
            <a:r>
              <a:rPr lang="fr-FR" dirty="0"/>
              <a:t> - Gratuit à </a:t>
            </a:r>
            <a:r>
              <a:rPr lang="fr-FR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/>
              <a:t>Versioning,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accès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5B2CCF-E1EB-4071-8B79-F458190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3633420"/>
            <a:ext cx="639216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29/03/2019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2AD085-9D7C-454F-B882-D23420F01974}">
  <ds:schemaRefs>
    <ds:schemaRef ds:uri="http://purl.org/dc/dcmitype/"/>
    <ds:schemaRef ds:uri="http://schemas.microsoft.com/office/infopath/2007/PartnerControls"/>
    <ds:schemaRef ds:uri="b2bbfd32-0178-4a01-9cde-0fcf75e0080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182cb77-b31f-4111-831b-cda4b6a47247"/>
    <ds:schemaRef ds:uri="http://schemas.openxmlformats.org/package/2006/metadata/core-properties"/>
    <ds:schemaRef ds:uri="ebc35acc-9dc8-4c00-9c3c-14ac5e4abd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5151</TotalTime>
  <Words>3562</Words>
  <Application>Microsoft Office PowerPoint</Application>
  <PresentationFormat>Affichage à l'écran (16:9)</PresentationFormat>
  <Paragraphs>899</Paragraphs>
  <Slides>38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Sauvegarder ses sources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409</cp:revision>
  <cp:lastPrinted>2017-01-24T17:37:38Z</cp:lastPrinted>
  <dcterms:created xsi:type="dcterms:W3CDTF">2019-03-06T15:29:27Z</dcterms:created>
  <dcterms:modified xsi:type="dcterms:W3CDTF">2019-03-28T21:47:24Z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